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4" r:id="rId3"/>
    <p:sldId id="272" r:id="rId4"/>
    <p:sldId id="258" r:id="rId5"/>
    <p:sldId id="260" r:id="rId6"/>
    <p:sldId id="263" r:id="rId7"/>
    <p:sldId id="273" r:id="rId8"/>
    <p:sldId id="257" r:id="rId9"/>
    <p:sldId id="259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4/14/2018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8C1E9A-41EC-42AD-84EE-827609F7EB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CA8294B-4887-424F-BC25-08B354FBC4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Breaking It Down</a:t>
            </a:r>
          </a:p>
        </p:txBody>
      </p:sp>
    </p:spTree>
    <p:extLst>
      <p:ext uri="{BB962C8B-B14F-4D97-AF65-F5344CB8AC3E}">
        <p14:creationId xmlns:p14="http://schemas.microsoft.com/office/powerpoint/2010/main" val="2407370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DD0CD20-C126-4EA2-B4E1-F34FA953D909}"/>
              </a:ext>
            </a:extLst>
          </p:cNvPr>
          <p:cNvSpPr/>
          <p:nvPr/>
        </p:nvSpPr>
        <p:spPr>
          <a:xfrm>
            <a:off x="319790" y="184029"/>
            <a:ext cx="762499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These questions that focus on what the passage says (directly or indirectly). </a:t>
            </a:r>
          </a:p>
          <a:p>
            <a:endParaRPr lang="en-US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Reading closely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Citing Textual Evidence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Determining Central Ideas and Themes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Summarizing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Understanding Relationships</a:t>
            </a:r>
          </a:p>
          <a:p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F94F8E-45DF-4BC9-8415-E21A6E5DA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9581" y="3064483"/>
            <a:ext cx="3200400" cy="17373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rgbClr val="C00000"/>
                </a:solidFill>
              </a:rPr>
              <a:t>INFORMATION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and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IDEAS: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AUTHOR’S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MESSAGE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C112A50-6975-43EB-9E2A-6778DBEC6DFB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3667216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ADEEA91-3430-46E5-8445-3B7F19637522}"/>
              </a:ext>
            </a:extLst>
          </p:cNvPr>
          <p:cNvSpPr/>
          <p:nvPr/>
        </p:nvSpPr>
        <p:spPr>
          <a:xfrm>
            <a:off x="349769" y="120481"/>
            <a:ext cx="765497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One definition of the word </a:t>
            </a:r>
            <a:r>
              <a:rPr lang="en-US" sz="2800" b="1" dirty="0">
                <a:solidFill>
                  <a:srgbClr val="002060"/>
                </a:solidFill>
              </a:rPr>
              <a:t>rhetoric</a:t>
            </a:r>
            <a:r>
              <a:rPr lang="en-US" sz="2800" dirty="0">
                <a:solidFill>
                  <a:srgbClr val="002060"/>
                </a:solidFill>
              </a:rPr>
              <a:t> is “the study of writing or speaking.” How well you understand the choices that authors make as they structure and develop their texts to convey meaning?</a:t>
            </a:r>
          </a:p>
          <a:p>
            <a:pPr algn="ctr"/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Some sub-topics within rhetoric: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word choice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text structure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point of view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purpose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arguments</a:t>
            </a:r>
          </a:p>
          <a:p>
            <a:endParaRPr lang="en-US" sz="2800" i="1" dirty="0">
              <a:solidFill>
                <a:srgbClr val="336699"/>
              </a:solidFill>
            </a:endParaRPr>
          </a:p>
          <a:p>
            <a:r>
              <a:rPr lang="en-US" sz="2800" i="1" dirty="0">
                <a:solidFill>
                  <a:srgbClr val="336699"/>
                </a:solidFill>
              </a:rPr>
              <a:t>*If you know </a:t>
            </a:r>
            <a:r>
              <a:rPr lang="en-US" sz="2800" i="1" dirty="0" err="1">
                <a:solidFill>
                  <a:srgbClr val="336699"/>
                </a:solidFill>
              </a:rPr>
              <a:t>SOAPSTone</a:t>
            </a:r>
            <a:r>
              <a:rPr lang="en-US" sz="2800" i="1" dirty="0">
                <a:solidFill>
                  <a:srgbClr val="336699"/>
                </a:solidFill>
              </a:rPr>
              <a:t>, that’s what you want to keep in mind as you read!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521D80A7-EC79-41AC-96D1-D3388B821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9600" y="1645171"/>
            <a:ext cx="3200400" cy="173736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RHETORIC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3A29FB5-8792-4034-89F1-6E7979B5C109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3806309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6AF5433-689F-44C4-9401-EDB90D6E0FC8}"/>
              </a:ext>
            </a:extLst>
          </p:cNvPr>
          <p:cNvSpPr/>
          <p:nvPr/>
        </p:nvSpPr>
        <p:spPr>
          <a:xfrm>
            <a:off x="244839" y="435672"/>
            <a:ext cx="7864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</a:rPr>
              <a:t>Draw conclusions and make connections between 2 related passages or between passages and informational graphics. 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2060"/>
                </a:solidFill>
              </a:rPr>
              <a:t>Sub-topics within synthesis: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multiple texts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Analyzing quantitative information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61EB9185-B531-4A79-B12E-ED04D7FE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4630" y="1989944"/>
            <a:ext cx="3200400" cy="173736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SYNTHESIS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62177D4-BE6C-4BD4-8B9A-C907AF96B0A0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1055110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DD0C7F5-6663-462E-8A7C-B33FE291DD2A}"/>
              </a:ext>
            </a:extLst>
          </p:cNvPr>
          <p:cNvSpPr/>
          <p:nvPr/>
        </p:nvSpPr>
        <p:spPr>
          <a:xfrm>
            <a:off x="2723081" y="164174"/>
            <a:ext cx="6835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366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 to Khan Academy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11EB38B-4A95-43C3-9E34-B9240AF80258}"/>
              </a:ext>
            </a:extLst>
          </p:cNvPr>
          <p:cNvSpPr txBox="1"/>
          <p:nvPr/>
        </p:nvSpPr>
        <p:spPr>
          <a:xfrm>
            <a:off x="2968052" y="1484026"/>
            <a:ext cx="106729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SAT READING TEST: INFORMATION and IDEAS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SAT READING TEST: RHETORIC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SAT READING TEST: SYNTHESIS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Graphic 4" descr="Video camera">
            <a:extLst>
              <a:ext uri="{FF2B5EF4-FFF2-40B4-BE49-F238E27FC236}">
                <a16:creationId xmlns="" xmlns:a16="http://schemas.microsoft.com/office/drawing/2014/main" id="{96B29CB1-92F5-4489-B1CA-AAE937E5F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3652" y="1322882"/>
            <a:ext cx="914400" cy="914400"/>
          </a:xfrm>
          <a:prstGeom prst="rect">
            <a:avLst/>
          </a:prstGeom>
        </p:spPr>
      </p:pic>
      <p:pic>
        <p:nvPicPr>
          <p:cNvPr id="6" name="Graphic 5" descr="Video camera">
            <a:extLst>
              <a:ext uri="{FF2B5EF4-FFF2-40B4-BE49-F238E27FC236}">
                <a16:creationId xmlns="" xmlns:a16="http://schemas.microsoft.com/office/drawing/2014/main" id="{F30E1E83-199F-4AC1-A4A1-DB7CD9604C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3652" y="2015460"/>
            <a:ext cx="914400" cy="914400"/>
          </a:xfrm>
          <a:prstGeom prst="rect">
            <a:avLst/>
          </a:prstGeom>
        </p:spPr>
      </p:pic>
      <p:pic>
        <p:nvPicPr>
          <p:cNvPr id="7" name="Graphic 6" descr="Video camera">
            <a:extLst>
              <a:ext uri="{FF2B5EF4-FFF2-40B4-BE49-F238E27FC236}">
                <a16:creationId xmlns="" xmlns:a16="http://schemas.microsoft.com/office/drawing/2014/main" id="{E2171AE3-9B33-4037-865D-AE97DC010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3652" y="2658603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CBA4F2A-F355-4A6E-AD6D-C23651D5A309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263298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6CDC658-292F-46B5-BBF1-CC02EA13F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098" y="400836"/>
            <a:ext cx="9281160" cy="352044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4000" dirty="0">
                <a:sym typeface="Wingdings" panose="05000000000000000000" pitchFamily="2" charset="2"/>
              </a:rPr>
              <a:t> </a:t>
            </a:r>
            <a:r>
              <a:rPr lang="en-US" sz="4000" dirty="0">
                <a:solidFill>
                  <a:srgbClr val="336699"/>
                </a:solidFill>
              </a:rPr>
              <a:t>Reading Test (65 min)</a:t>
            </a:r>
            <a:br>
              <a:rPr lang="en-US" sz="4000" dirty="0">
                <a:solidFill>
                  <a:srgbClr val="336699"/>
                </a:solidFill>
              </a:rPr>
            </a:br>
            <a:r>
              <a:rPr lang="en-US" sz="4000" dirty="0">
                <a:sym typeface="Wingdings" panose="05000000000000000000" pitchFamily="2" charset="2"/>
              </a:rPr>
              <a:t> </a:t>
            </a:r>
            <a:r>
              <a:rPr lang="en-US" sz="4000" dirty="0">
                <a:solidFill>
                  <a:srgbClr val="336699"/>
                </a:solidFill>
              </a:rPr>
              <a:t>Writing and Language Test (35 min)</a:t>
            </a:r>
            <a:br>
              <a:rPr lang="en-US" sz="4000" dirty="0">
                <a:solidFill>
                  <a:srgbClr val="336699"/>
                </a:solidFill>
              </a:rPr>
            </a:br>
            <a:r>
              <a:rPr lang="en-US" sz="4000" dirty="0">
                <a:sym typeface="Wingdings" panose="05000000000000000000" pitchFamily="2" charset="2"/>
              </a:rPr>
              <a:t> </a:t>
            </a:r>
            <a:r>
              <a:rPr lang="en-US" sz="4000" dirty="0">
                <a:solidFill>
                  <a:srgbClr val="336699"/>
                </a:solidFill>
              </a:rPr>
              <a:t>Math Test-No Calculator (25 min)</a:t>
            </a:r>
            <a:br>
              <a:rPr lang="en-US" sz="4000" dirty="0">
                <a:solidFill>
                  <a:srgbClr val="336699"/>
                </a:solidFill>
              </a:rPr>
            </a:br>
            <a:r>
              <a:rPr lang="en-US" sz="4000" dirty="0">
                <a:sym typeface="Wingdings" panose="05000000000000000000" pitchFamily="2" charset="2"/>
              </a:rPr>
              <a:t> </a:t>
            </a:r>
            <a:r>
              <a:rPr lang="en-US" sz="4000" dirty="0">
                <a:solidFill>
                  <a:srgbClr val="336699"/>
                </a:solidFill>
              </a:rPr>
              <a:t>Math Test-Calculator (55 min)</a:t>
            </a:r>
            <a:br>
              <a:rPr lang="en-US" sz="4000" dirty="0">
                <a:solidFill>
                  <a:srgbClr val="336699"/>
                </a:solidFill>
              </a:rPr>
            </a:br>
            <a:r>
              <a:rPr lang="en-US" sz="4000" dirty="0">
                <a:sym typeface="Wingdings" panose="05000000000000000000" pitchFamily="2" charset="2"/>
              </a:rPr>
              <a:t> </a:t>
            </a:r>
            <a:r>
              <a:rPr lang="en-US" sz="4000" dirty="0">
                <a:solidFill>
                  <a:srgbClr val="336699"/>
                </a:solidFill>
              </a:rPr>
              <a:t>Essay-Optional (50 min)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B018213-BE7E-4876-8E3E-7C57D4817105}"/>
              </a:ext>
            </a:extLst>
          </p:cNvPr>
          <p:cNvSpPr/>
          <p:nvPr/>
        </p:nvSpPr>
        <p:spPr>
          <a:xfrm>
            <a:off x="1856038" y="5260830"/>
            <a:ext cx="859985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TEST ORGANIZATION</a:t>
            </a:r>
            <a:endParaRPr lang="en-US" sz="7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607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E8535-616C-4D47-8F11-5C9F6F2D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SAT READING 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3685F5E-72C8-46C5-B05B-D082F685E3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002060"/>
                </a:solidFill>
              </a:rPr>
              <a:t>WHAT to EXPECT</a:t>
            </a:r>
          </a:p>
        </p:txBody>
      </p:sp>
    </p:spTree>
    <p:extLst>
      <p:ext uri="{BB962C8B-B14F-4D97-AF65-F5344CB8AC3E}">
        <p14:creationId xmlns:p14="http://schemas.microsoft.com/office/powerpoint/2010/main" val="295447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54B5BE6-C944-41DE-A159-D73778145270}"/>
              </a:ext>
            </a:extLst>
          </p:cNvPr>
          <p:cNvSpPr/>
          <p:nvPr/>
        </p:nvSpPr>
        <p:spPr>
          <a:xfrm>
            <a:off x="214858" y="355267"/>
            <a:ext cx="780487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Topics</a:t>
            </a:r>
          </a:p>
          <a:p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C00000"/>
                </a:solidFill>
              </a:rPr>
              <a:t>Literary: </a:t>
            </a:r>
            <a:r>
              <a:rPr lang="en-US" sz="2800" dirty="0">
                <a:solidFill>
                  <a:srgbClr val="002060"/>
                </a:solidFill>
              </a:rPr>
              <a:t>includes works of fiction from the United States and around the world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C00000"/>
                </a:solidFill>
              </a:rPr>
              <a:t>Informational: </a:t>
            </a:r>
            <a:r>
              <a:rPr lang="en-US" sz="2800" dirty="0">
                <a:solidFill>
                  <a:srgbClr val="002060"/>
                </a:solidFill>
              </a:rPr>
              <a:t>includes science, social science, founding documents, and the great global conversations they inspire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BE7E465-CBA0-479A-A8D9-FEFD2014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4552" y="2393960"/>
            <a:ext cx="3887448" cy="17373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PASSAGE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TOPICS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94A98D7-2E50-4401-82A9-3E295869A1F8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135797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F7CA511-23F1-4710-8C0E-78FABD6FF078}"/>
              </a:ext>
            </a:extLst>
          </p:cNvPr>
          <p:cNvSpPr/>
          <p:nvPr/>
        </p:nvSpPr>
        <p:spPr>
          <a:xfrm>
            <a:off x="589612" y="284734"/>
            <a:ext cx="70703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This section includes prose fiction texts from a range of: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Contemporary pieces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Classic pieces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American pieces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Global pieces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Short stories/excerpts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336699"/>
                </a:solidFill>
              </a:rPr>
              <a:t>Novel excerpts 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CCF4BFE8-3170-4055-BA08-429B6512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591" y="2154836"/>
            <a:ext cx="3200400" cy="173736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LITERATURE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4A0623-9AE5-45EE-B68E-2728AA4B3E54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229787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1BEF3FC-37FE-4847-A9F1-3305E959D626}"/>
              </a:ext>
            </a:extLst>
          </p:cNvPr>
          <p:cNvSpPr/>
          <p:nvPr/>
        </p:nvSpPr>
        <p:spPr>
          <a:xfrm>
            <a:off x="154897" y="239842"/>
            <a:ext cx="820961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</a:rPr>
              <a:t>SOCIAL SCIENCES</a:t>
            </a:r>
            <a:r>
              <a:rPr lang="en-US" sz="2200" dirty="0"/>
              <a:t>: passages that draw from the fields of anthropology, communication studies, economics, education, human geography, law, linguistics, political science, psychology, and sociology and their various subfields. </a:t>
            </a:r>
          </a:p>
          <a:p>
            <a:r>
              <a:rPr lang="en-US" sz="2200" dirty="0"/>
              <a:t>		*may include paired passages</a:t>
            </a:r>
          </a:p>
          <a:p>
            <a:endParaRPr lang="en-US" sz="2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</a:rPr>
              <a:t>FOUNDING DOCUMENTS/GREAT GLOBAL CONVERSATIONS</a:t>
            </a:r>
            <a:r>
              <a:rPr lang="en-US" sz="2200" dirty="0"/>
              <a:t>: classic and contemporary texts by American and international authors who are grappling with political, legal, social, moral, and ethical issues in an attempt to answer a simple but profound question: How should we live together? </a:t>
            </a:r>
          </a:p>
          <a:p>
            <a:r>
              <a:rPr lang="en-US" sz="2200" dirty="0"/>
              <a:t>		*may include paired passages and/or graphs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C00000"/>
                </a:solidFill>
              </a:rPr>
              <a:t>SCIENCE</a:t>
            </a:r>
            <a:r>
              <a:rPr lang="en-US" sz="2200" dirty="0"/>
              <a:t>: passages that deal with biology, chemistry, physics, and Earth science and their various subfields. Passages may discuss recent discoveries, interesting hypotheses and theories, and innovative research studies and methods. </a:t>
            </a:r>
          </a:p>
          <a:p>
            <a:r>
              <a:rPr lang="en-US" sz="2200" dirty="0"/>
              <a:t>		*may include paired passages and/or graphs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882271F5-81F4-42BB-9369-2BAED715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541" y="1255426"/>
            <a:ext cx="3872459" cy="173736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C00000"/>
                </a:solidFill>
              </a:rPr>
              <a:t>INFORMATIONAL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D902E25-82BC-48FC-A194-878E6359CE0F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3726311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B74B3DA-A4C6-45EB-A261-FD34AC596C5A}"/>
              </a:ext>
            </a:extLst>
          </p:cNvPr>
          <p:cNvSpPr txBox="1"/>
          <p:nvPr/>
        </p:nvSpPr>
        <p:spPr>
          <a:xfrm>
            <a:off x="3927421" y="1798820"/>
            <a:ext cx="724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36699"/>
                </a:solidFill>
              </a:rPr>
              <a:t>SAT READING TEST-CONTENT AREAS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B7286F0-FA4B-4E89-A377-59F1E0EA9C40}"/>
              </a:ext>
            </a:extLst>
          </p:cNvPr>
          <p:cNvSpPr/>
          <p:nvPr/>
        </p:nvSpPr>
        <p:spPr>
          <a:xfrm>
            <a:off x="2723081" y="164174"/>
            <a:ext cx="6835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336699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 to Khan Academy</a:t>
            </a:r>
          </a:p>
        </p:txBody>
      </p:sp>
      <p:pic>
        <p:nvPicPr>
          <p:cNvPr id="4" name="Graphic 3" descr="Video camera">
            <a:extLst>
              <a:ext uri="{FF2B5EF4-FFF2-40B4-BE49-F238E27FC236}">
                <a16:creationId xmlns="" xmlns:a16="http://schemas.microsoft.com/office/drawing/2014/main" id="{5B191895-6881-4D32-86A6-610F17267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130" y="1407640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3B0F1A7-3DCE-4481-9D85-9A7FE85F88A3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403908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C69DD60A-95EF-46B8-932B-063047BCB2C7}"/>
              </a:ext>
            </a:extLst>
          </p:cNvPr>
          <p:cNvSpPr/>
          <p:nvPr/>
        </p:nvSpPr>
        <p:spPr>
          <a:xfrm>
            <a:off x="494675" y="345333"/>
            <a:ext cx="110927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The SAT Reading Test assesses your ability to read and interpret a variety of texts similar to the reading you will find in college and your career. </a:t>
            </a:r>
          </a:p>
          <a:p>
            <a:pPr algn="ctr"/>
            <a:endParaRPr lang="en-US" sz="2400" dirty="0">
              <a:solidFill>
                <a:srgbClr val="336699"/>
              </a:solidFill>
            </a:endParaRPr>
          </a:p>
          <a:p>
            <a:pPr algn="ctr"/>
            <a:r>
              <a:rPr lang="en-US" sz="2400" dirty="0">
                <a:solidFill>
                  <a:srgbClr val="336699"/>
                </a:solidFill>
              </a:rPr>
              <a:t>6 passages (4 single passages, 1 pair of passages)</a:t>
            </a:r>
          </a:p>
          <a:p>
            <a:pPr algn="ctr"/>
            <a:r>
              <a:rPr lang="en-US" sz="2400" dirty="0">
                <a:solidFill>
                  <a:srgbClr val="336699"/>
                </a:solidFill>
              </a:rPr>
              <a:t>10-11 questions each</a:t>
            </a:r>
          </a:p>
          <a:p>
            <a:pPr algn="ctr"/>
            <a:r>
              <a:rPr lang="en-US" sz="2400" dirty="0">
                <a:solidFill>
                  <a:srgbClr val="336699"/>
                </a:solidFill>
              </a:rPr>
              <a:t>Total of 52 questions</a:t>
            </a:r>
          </a:p>
          <a:p>
            <a:pPr algn="ctr"/>
            <a:r>
              <a:rPr lang="en-US" sz="2400" dirty="0">
                <a:solidFill>
                  <a:srgbClr val="336699"/>
                </a:solidFill>
              </a:rPr>
              <a:t>Work time: 65 minutes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2400" dirty="0">
                <a:solidFill>
                  <a:srgbClr val="002060"/>
                </a:solidFill>
              </a:rPr>
              <a:t>Questions could be linked to:</a:t>
            </a:r>
          </a:p>
          <a:p>
            <a:pPr marL="749300" indent="-465138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</a:rPr>
              <a:t>1 passage</a:t>
            </a:r>
          </a:p>
          <a:p>
            <a:pPr marL="749300" indent="-465138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</a:rPr>
              <a:t>a pair of passages</a:t>
            </a:r>
          </a:p>
          <a:p>
            <a:pPr marL="749300" indent="-465138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</a:rPr>
              <a:t>a passage with an informational graphic or two, such as tables, charts, and graphs.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		SHOW VIDEO: KHAN ACADEMY: SAT READING TEST: What to Expect</a:t>
            </a:r>
          </a:p>
        </p:txBody>
      </p:sp>
      <p:pic>
        <p:nvPicPr>
          <p:cNvPr id="7" name="Graphic 6" descr="Video camera">
            <a:extLst>
              <a:ext uri="{FF2B5EF4-FFF2-40B4-BE49-F238E27FC236}">
                <a16:creationId xmlns="" xmlns:a16="http://schemas.microsoft.com/office/drawing/2014/main" id="{D38223EF-50B3-430F-B431-544BD83E3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675" y="5617242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F65B8-894D-4D34-8174-C1E5BBF2B496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340852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3A9FBA8-0B7E-4B7B-A39B-9400D53ADBB4}"/>
              </a:ext>
            </a:extLst>
          </p:cNvPr>
          <p:cNvSpPr/>
          <p:nvPr/>
        </p:nvSpPr>
        <p:spPr>
          <a:xfrm>
            <a:off x="439711" y="685800"/>
            <a:ext cx="7729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C00000"/>
                </a:solidFill>
              </a:rPr>
              <a:t>Information and Ideas</a:t>
            </a:r>
            <a:r>
              <a:rPr lang="en-US" sz="2800" b="1" dirty="0">
                <a:solidFill>
                  <a:srgbClr val="336699"/>
                </a:solidFill>
              </a:rPr>
              <a:t>: Questions that focus on what the passage says, directly or indirectly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b="1" dirty="0">
              <a:solidFill>
                <a:srgbClr val="336699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C00000"/>
                </a:solidFill>
              </a:rPr>
              <a:t>Rhetoric</a:t>
            </a:r>
            <a:r>
              <a:rPr lang="en-US" sz="2800" b="1" dirty="0">
                <a:solidFill>
                  <a:srgbClr val="336699"/>
                </a:solidFill>
              </a:rPr>
              <a:t>: Questions that ask about how the author conveys meaning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b="1" dirty="0">
              <a:solidFill>
                <a:srgbClr val="336699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C00000"/>
                </a:solidFill>
              </a:rPr>
              <a:t>Synthesis</a:t>
            </a:r>
            <a:r>
              <a:rPr lang="en-US" sz="2800" b="1" dirty="0">
                <a:solidFill>
                  <a:srgbClr val="336699"/>
                </a:solidFill>
              </a:rPr>
              <a:t>: Questions that ask you to draw conclusions and make connections between two related passages or between passages and informational graphics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4ED43313-C9D4-4916-99C5-3B573B83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562" y="2922714"/>
            <a:ext cx="3200400" cy="173736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rgbClr val="002060"/>
                </a:solidFill>
              </a:rPr>
              <a:t>WHAT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the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QUESTONS ARE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ASKING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B468D34-BFCC-4CC6-90C1-3244B307F265}"/>
              </a:ext>
            </a:extLst>
          </p:cNvPr>
          <p:cNvSpPr txBox="1"/>
          <p:nvPr/>
        </p:nvSpPr>
        <p:spPr>
          <a:xfrm>
            <a:off x="9518754" y="6331587"/>
            <a:ext cx="2503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336699"/>
                </a:solidFill>
              </a:rPr>
              <a:t>READING TEST</a:t>
            </a:r>
          </a:p>
        </p:txBody>
      </p:sp>
    </p:spTree>
    <p:extLst>
      <p:ext uri="{BB962C8B-B14F-4D97-AF65-F5344CB8AC3E}">
        <p14:creationId xmlns:p14="http://schemas.microsoft.com/office/powerpoint/2010/main" val="503717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199</TotalTime>
  <Words>419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Georgia</vt:lpstr>
      <vt:lpstr>Trebuchet MS</vt:lpstr>
      <vt:lpstr>Wingdings</vt:lpstr>
      <vt:lpstr>Wood Type</vt:lpstr>
      <vt:lpstr>THE SAT</vt:lpstr>
      <vt:lpstr>  Reading Test (65 min)  Writing and Language Test (35 min)  Math Test-No Calculator (25 min)  Math Test-Calculator (55 min)  Essay-Optional (50 min)</vt:lpstr>
      <vt:lpstr>SAT READING TEST</vt:lpstr>
      <vt:lpstr>PASSAGE TOPICS  </vt:lpstr>
      <vt:lpstr>LITERATURE</vt:lpstr>
      <vt:lpstr>INFORMATIONAL</vt:lpstr>
      <vt:lpstr>PowerPoint Presentation</vt:lpstr>
      <vt:lpstr>PowerPoint Presentation</vt:lpstr>
      <vt:lpstr>WHAT  the  QUESTONS ARE  ASKING</vt:lpstr>
      <vt:lpstr>INFORMATION and  IDEAS:  AUTHOR’S  MESSAGE</vt:lpstr>
      <vt:lpstr>RHETORIC</vt:lpstr>
      <vt:lpstr>SYNTHESIS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SAT</dc:title>
  <dc:creator>COLLEEN REMAR</dc:creator>
  <cp:lastModifiedBy>Colleen Remar</cp:lastModifiedBy>
  <cp:revision>13</cp:revision>
  <dcterms:created xsi:type="dcterms:W3CDTF">2018-03-29T16:59:03Z</dcterms:created>
  <dcterms:modified xsi:type="dcterms:W3CDTF">2018-04-15T01:16:50Z</dcterms:modified>
</cp:coreProperties>
</file>